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9"/>
  </p:notesMasterIdLst>
  <p:handoutMasterIdLst>
    <p:handoutMasterId r:id="rId20"/>
  </p:handoutMasterIdLst>
  <p:sldIdLst>
    <p:sldId id="270" r:id="rId6"/>
    <p:sldId id="410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BT" initials="K" lastIdx="1" clrIdx="0">
    <p:extLst>
      <p:ext uri="{19B8F6BF-5375-455C-9EA6-DF929625EA0E}">
        <p15:presenceInfo xmlns:p15="http://schemas.microsoft.com/office/powerpoint/2012/main" userId="KB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8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19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88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C:\Users\Caroline%20SOBGUI\AppData\Roaming\Microsoft\Excel\Classeur1%20(version%202).xlsb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/C:\Users\Caroline%20SOBGUI\AppData\Roaming\Microsoft\Excel\Classeur1%20(version%202).xlsb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/C:\Users\Caroline%20SOBGUI\AppData\Roaming\Microsoft\Excel\Classeur1%20(version%202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3200" b="1" dirty="0" err="1"/>
              <a:t>Prevalence</a:t>
            </a:r>
            <a:r>
              <a:rPr lang="fr-FR" sz="3200" b="1" dirty="0"/>
              <a:t> of </a:t>
            </a:r>
            <a:r>
              <a:rPr lang="fr-FR" sz="3200" b="1" dirty="0" err="1"/>
              <a:t>children</a:t>
            </a:r>
            <a:r>
              <a:rPr lang="fr-FR" sz="3200" b="1" dirty="0"/>
              <a:t> </a:t>
            </a:r>
            <a:r>
              <a:rPr lang="fr-FR" sz="3200" b="1" dirty="0" err="1"/>
              <a:t>with</a:t>
            </a:r>
            <a:r>
              <a:rPr lang="fr-FR" sz="3200" b="1" baseline="0" dirty="0"/>
              <a:t> minimum </a:t>
            </a:r>
            <a:r>
              <a:rPr lang="fr-FR" sz="3200" b="1" baseline="0" dirty="0" err="1"/>
              <a:t>required</a:t>
            </a:r>
            <a:r>
              <a:rPr lang="fr-FR" sz="3200" b="1" baseline="0" dirty="0"/>
              <a:t> </a:t>
            </a:r>
            <a:r>
              <a:rPr lang="fr-FR" sz="3200" b="1" dirty="0" err="1"/>
              <a:t>diversity</a:t>
            </a:r>
            <a:r>
              <a:rPr lang="fr-FR" sz="3200" b="1" dirty="0"/>
              <a:t> score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'retrad de croissance'!$B$10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croissance'!$C$9:$E$9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croissance'!$C$10:$E$10</c:f>
              <c:numCache>
                <c:formatCode>General</c:formatCode>
                <c:ptCount val="3"/>
                <c:pt idx="0">
                  <c:v>16</c:v>
                </c:pt>
                <c:pt idx="1">
                  <c:v>22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C4-480C-91C6-E7A1BD504344}"/>
            </c:ext>
          </c:extLst>
        </c:ser>
        <c:ser>
          <c:idx val="1"/>
          <c:order val="1"/>
          <c:tx>
            <c:strRef>
              <c:f>'retrad de croissance'!$B$11</c:f>
              <c:strCache>
                <c:ptCount val="1"/>
                <c:pt idx="0">
                  <c:v>Test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croissance'!$C$9:$E$9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croissance'!$C$11:$E$11</c:f>
              <c:numCache>
                <c:formatCode>General</c:formatCode>
                <c:ptCount val="3"/>
                <c:pt idx="0">
                  <c:v>48</c:v>
                </c:pt>
                <c:pt idx="1">
                  <c:v>30</c:v>
                </c:pt>
                <c:pt idx="2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C4-480C-91C6-E7A1BD5043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564761840"/>
        <c:axId val="-1564750416"/>
      </c:barChart>
      <c:catAx>
        <c:axId val="-156476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50416"/>
        <c:crosses val="autoZero"/>
        <c:auto val="1"/>
        <c:lblAlgn val="ctr"/>
        <c:lblOffset val="100"/>
        <c:noMultiLvlLbl val="0"/>
      </c:catAx>
      <c:valAx>
        <c:axId val="-156475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6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800" b="1" dirty="0" err="1"/>
              <a:t>Prevalence</a:t>
            </a:r>
            <a:r>
              <a:rPr lang="fr-FR" sz="2800" b="1" dirty="0"/>
              <a:t> of </a:t>
            </a:r>
            <a:r>
              <a:rPr lang="fr-FR" sz="2800" b="1" dirty="0" err="1"/>
              <a:t>women</a:t>
            </a:r>
            <a:r>
              <a:rPr lang="fr-FR" sz="2800" b="1" dirty="0"/>
              <a:t> </a:t>
            </a:r>
            <a:r>
              <a:rPr lang="fr-FR" sz="2800" b="1" dirty="0" err="1"/>
              <a:t>with</a:t>
            </a:r>
            <a:r>
              <a:rPr lang="fr-FR" sz="2800" b="1" dirty="0"/>
              <a:t> minimum</a:t>
            </a:r>
            <a:r>
              <a:rPr lang="fr-FR" sz="2800" b="1" baseline="0" dirty="0"/>
              <a:t> </a:t>
            </a:r>
            <a:r>
              <a:rPr lang="fr-FR" sz="2800" b="1" baseline="0" dirty="0" err="1"/>
              <a:t>required</a:t>
            </a:r>
            <a:r>
              <a:rPr lang="fr-FR" sz="2800" b="1" baseline="0" dirty="0"/>
              <a:t> </a:t>
            </a:r>
            <a:r>
              <a:rPr lang="fr-FR" sz="2800" b="1" dirty="0" err="1"/>
              <a:t>Dietary</a:t>
            </a:r>
            <a:r>
              <a:rPr lang="fr-FR" sz="2800" b="1" dirty="0"/>
              <a:t> </a:t>
            </a:r>
            <a:r>
              <a:rPr lang="fr-FR" sz="2800" b="1" dirty="0" err="1"/>
              <a:t>diversity</a:t>
            </a:r>
            <a:r>
              <a:rPr lang="fr-FR" sz="2800" b="1" dirty="0"/>
              <a:t> Score</a:t>
            </a:r>
          </a:p>
        </c:rich>
      </c:tx>
      <c:layout>
        <c:manualLayout>
          <c:xMode val="edge"/>
          <c:yMode val="edge"/>
          <c:x val="0.155512820512821"/>
          <c:y val="3.14814814814814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'retrad de croissance'!$B$7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croissance'!$C$6:$E$6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croissance'!$C$7:$E$7</c:f>
              <c:numCache>
                <c:formatCode>General</c:formatCode>
                <c:ptCount val="3"/>
                <c:pt idx="0">
                  <c:v>37</c:v>
                </c:pt>
                <c:pt idx="1">
                  <c:v>35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81-43A8-B1C6-45777DB02BD3}"/>
            </c:ext>
          </c:extLst>
        </c:ser>
        <c:ser>
          <c:idx val="1"/>
          <c:order val="1"/>
          <c:tx>
            <c:strRef>
              <c:f>'retrad de croissance'!$B$8</c:f>
              <c:strCache>
                <c:ptCount val="1"/>
                <c:pt idx="0">
                  <c:v>Test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croissance'!$C$6:$E$6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croissance'!$C$8:$E$8</c:f>
              <c:numCache>
                <c:formatCode>General</c:formatCode>
                <c:ptCount val="3"/>
                <c:pt idx="0">
                  <c:v>52</c:v>
                </c:pt>
                <c:pt idx="1">
                  <c:v>36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81-43A8-B1C6-45777DB02B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564748784"/>
        <c:axId val="-1564756944"/>
      </c:barChart>
      <c:catAx>
        <c:axId val="-156474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56944"/>
        <c:crosses val="autoZero"/>
        <c:auto val="1"/>
        <c:lblAlgn val="ctr"/>
        <c:lblOffset val="100"/>
        <c:noMultiLvlLbl val="0"/>
      </c:catAx>
      <c:valAx>
        <c:axId val="-156475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4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3200" b="1"/>
              <a:t>Stunting prevalence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'retrad de croissance'!$B$3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croissance'!$C$2:$E$2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croissance'!$C$3:$E$3</c:f>
              <c:numCache>
                <c:formatCode>General</c:formatCode>
                <c:ptCount val="3"/>
                <c:pt idx="0">
                  <c:v>10</c:v>
                </c:pt>
                <c:pt idx="1">
                  <c:v>29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82-4135-B8CF-34D219EE880C}"/>
            </c:ext>
          </c:extLst>
        </c:ser>
        <c:ser>
          <c:idx val="1"/>
          <c:order val="1"/>
          <c:tx>
            <c:strRef>
              <c:f>'retrad de croissance'!$B$4</c:f>
              <c:strCache>
                <c:ptCount val="1"/>
                <c:pt idx="0">
                  <c:v>Test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'retrad de croissance'!$C$2:$E$2</c:f>
              <c:strCache>
                <c:ptCount val="3"/>
                <c:pt idx="0">
                  <c:v>T0</c:v>
                </c:pt>
                <c:pt idx="1">
                  <c:v>T1</c:v>
                </c:pt>
                <c:pt idx="2">
                  <c:v>T2</c:v>
                </c:pt>
              </c:strCache>
            </c:strRef>
          </c:cat>
          <c:val>
            <c:numRef>
              <c:f>'retrad de croissance'!$C$4:$E$4</c:f>
              <c:numCache>
                <c:formatCode>General</c:formatCode>
                <c:ptCount val="3"/>
                <c:pt idx="0">
                  <c:v>18</c:v>
                </c:pt>
                <c:pt idx="1">
                  <c:v>13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82-4135-B8CF-34D219EE88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564763472"/>
        <c:axId val="-1564753680"/>
      </c:barChart>
      <c:catAx>
        <c:axId val="-156476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53680"/>
        <c:crosses val="autoZero"/>
        <c:auto val="1"/>
        <c:lblAlgn val="ctr"/>
        <c:lblOffset val="100"/>
        <c:noMultiLvlLbl val="0"/>
      </c:catAx>
      <c:valAx>
        <c:axId val="-156475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64763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17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>
            <a:extLst>
              <a:ext uri="{FF2B5EF4-FFF2-40B4-BE49-F238E27FC236}">
                <a16:creationId xmlns:a16="http://schemas.microsoft.com/office/drawing/2014/main" id="{5822BA3D-CC31-4045-A388-832316DE5F2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E987E9-0DD4-4810-A599-D765CA48FD7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6" name="Rectangle 22">
            <a:extLst>
              <a:ext uri="{FF2B5EF4-FFF2-40B4-BE49-F238E27FC236}">
                <a16:creationId xmlns:a16="http://schemas.microsoft.com/office/drawing/2014/main" id="{B141CB66-FE49-4D8D-AE80-75113C3EBB8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B4678B4E-0092-41A1-99FC-BCF6DC1F73E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939CC-F9A3-48FF-B4B2-78B7DA560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" y="63912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Straight Connector 23">
            <a:extLst>
              <a:ext uri="{FF2B5EF4-FFF2-40B4-BE49-F238E27FC236}">
                <a16:creationId xmlns:a16="http://schemas.microsoft.com/office/drawing/2014/main" id="{7808D8CE-CC96-44E3-9B44-020E8870C14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412781-9F3E-4C56-BEE1-07686EEEF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761FB756-50CF-4427-B589-ACFBDEE80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avrdc.org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524000"/>
          </a:xfrm>
          <a:prstGeom prst="rect">
            <a:avLst/>
          </a:prstGeom>
        </p:spPr>
        <p:txBody>
          <a:bodyPr/>
          <a:lstStyle>
            <a:lvl1pPr>
              <a:defRPr sz="4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lide Number Placeholder 28">
            <a:extLst>
              <a:ext uri="{FF2B5EF4-FFF2-40B4-BE49-F238E27FC236}">
                <a16:creationId xmlns:a16="http://schemas.microsoft.com/office/drawing/2014/main" id="{CB73B31F-EBAC-4AB4-8B46-BCCCBEA769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62D74-CEB0-4C00-BC17-E9DAF66874F3}" type="slidenum">
              <a:rPr lang="en-US"/>
              <a:pPr>
                <a:defRPr/>
              </a:pPr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247827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C5BDA-1B35-4A60-B66C-44255BA3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1A643-86EF-401E-BF07-2CC5F3581059}" type="datetimeFigureOut">
              <a:rPr lang="en-GB"/>
              <a:pPr>
                <a:defRPr/>
              </a:pPr>
              <a:t>02/06/2019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934FC2-C717-404F-8EA5-035CC108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D51B6-18DD-4717-AAB8-4C981DEEA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D548D-790F-46D6-AD32-49399C0F9A8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653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20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2">
            <a:extLst>
              <a:ext uri="{FF2B5EF4-FFF2-40B4-BE49-F238E27FC236}">
                <a16:creationId xmlns:a16="http://schemas.microsoft.com/office/drawing/2014/main" id="{81130C2D-2C97-40DF-9481-08F838185A0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F9C56F55-4808-4BE4-BC7C-3B4AEA05DFE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Rectangle 24">
            <a:extLst>
              <a:ext uri="{FF2B5EF4-FFF2-40B4-BE49-F238E27FC236}">
                <a16:creationId xmlns:a16="http://schemas.microsoft.com/office/drawing/2014/main" id="{6D2E1DD1-CA2D-4D95-BB96-34E43AD88AE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1" name="Rectangle 26">
            <a:extLst>
              <a:ext uri="{FF2B5EF4-FFF2-40B4-BE49-F238E27FC236}">
                <a16:creationId xmlns:a16="http://schemas.microsoft.com/office/drawing/2014/main" id="{28614452-CD99-4B8C-82AC-6641BC8A2FB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824981-D9BE-4E43-8292-5740644732BC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4F5383-4DFA-497B-8A8F-85A059790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" y="6391275"/>
            <a:ext cx="8832850" cy="311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25">
            <a:extLst>
              <a:ext uri="{FF2B5EF4-FFF2-40B4-BE49-F238E27FC236}">
                <a16:creationId xmlns:a16="http://schemas.microsoft.com/office/drawing/2014/main" id="{DD362FB3-AE29-43E7-91D8-970F8D425F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DFF698-0279-4EEA-A7DE-A4502A30F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Slide Number Placeholder 28">
            <a:extLst>
              <a:ext uri="{FF2B5EF4-FFF2-40B4-BE49-F238E27FC236}">
                <a16:creationId xmlns:a16="http://schemas.microsoft.com/office/drawing/2014/main" id="{C8A96DBD-AD0F-4EFA-B769-4822C273BB3C}"/>
              </a:ext>
            </a:extLst>
          </p:cNvPr>
          <p:cNvSpPr txBox="1">
            <a:spLocks/>
          </p:cNvSpPr>
          <p:nvPr/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5F91AA1-8DDD-4FA2-9C52-8CBA1B2C90A2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17" name="TextBox 28">
            <a:extLst>
              <a:ext uri="{FF2B5EF4-FFF2-40B4-BE49-F238E27FC236}">
                <a16:creationId xmlns:a16="http://schemas.microsoft.com/office/drawing/2014/main" id="{F6AB2ACE-E936-456A-A440-D0B73E230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sp>
        <p:nvSpPr>
          <p:cNvPr id="18" name="Oval 29">
            <a:extLst>
              <a:ext uri="{FF2B5EF4-FFF2-40B4-BE49-F238E27FC236}">
                <a16:creationId xmlns:a16="http://schemas.microsoft.com/office/drawing/2014/main" id="{D90969C7-C571-4B16-B404-E6FA813969B4}"/>
              </a:ext>
            </a:extLst>
          </p:cNvPr>
          <p:cNvSpPr/>
          <p:nvPr/>
        </p:nvSpPr>
        <p:spPr bwMode="auto">
          <a:xfrm>
            <a:off x="4224338" y="990600"/>
            <a:ext cx="685800" cy="685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0225" y="1150938"/>
            <a:ext cx="4730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532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7975" y="307975"/>
            <a:ext cx="8534400" cy="7588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313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28">
            <a:extLst>
              <a:ext uri="{FF2B5EF4-FFF2-40B4-BE49-F238E27FC236}">
                <a16:creationId xmlns:a16="http://schemas.microsoft.com/office/drawing/2014/main" id="{3E27C523-58F6-4338-97C9-CEB928E4AC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03200" y="6400800"/>
            <a:ext cx="2438400" cy="306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6429B-F212-407E-91CD-B8870D51FD81}" type="slidenum">
              <a:rPr lang="en-US"/>
              <a:pPr>
                <a:defRPr/>
              </a:pPr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3093170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7" r:id="rId6"/>
    <p:sldLayoutId id="2147483688" r:id="rId7"/>
    <p:sldLayoutId id="2147483689" r:id="rId8"/>
    <p:sldLayoutId id="214748369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3716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Mali - activity 2.1.1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Develop a nutrition strategy to harmonize the nutrition activities with national nutrition approaches and link them to the crop and livestock activities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8D9ADBE-8C40-BD41-8363-707AA0F5CB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47800" y="4076241"/>
            <a:ext cx="6861175" cy="68580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600" dirty="0">
                <a:latin typeface="+mn-lt"/>
              </a:rPr>
              <a:t>Caroline M. Sobgui, </a:t>
            </a:r>
            <a:r>
              <a:rPr lang="fr-FR" sz="1600" dirty="0">
                <a:latin typeface="+mn-lt"/>
              </a:rPr>
              <a:t>Mr. </a:t>
            </a:r>
            <a:r>
              <a:rPr lang="fr-FR" sz="1600" dirty="0" err="1">
                <a:latin typeface="+mn-lt"/>
              </a:rPr>
              <a:t>Honafing</a:t>
            </a:r>
            <a:r>
              <a:rPr lang="fr-FR" sz="1600" dirty="0">
                <a:latin typeface="+mn-lt"/>
              </a:rPr>
              <a:t> Diarra, Mrs. Awa Konaté</a:t>
            </a:r>
            <a:endParaRPr lang="en-US" sz="1600" dirty="0">
              <a:latin typeface="+mn-lt"/>
            </a:endParaRPr>
          </a:p>
          <a:p>
            <a:pPr>
              <a:lnSpc>
                <a:spcPts val="2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600" dirty="0">
                <a:latin typeface="+mn-lt"/>
              </a:rPr>
              <a:t>World Vegetable Center</a:t>
            </a:r>
          </a:p>
        </p:txBody>
      </p:sp>
    </p:spTree>
    <p:extLst>
      <p:ext uri="{BB962C8B-B14F-4D97-AF65-F5344CB8AC3E}">
        <p14:creationId xmlns:p14="http://schemas.microsoft.com/office/powerpoint/2010/main" val="2679340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F790-AB71-4937-BF90-0720F48DC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dirty="0" err="1"/>
              <a:t>Results</a:t>
            </a:r>
            <a:endParaRPr lang="fr-FR" sz="2800" dirty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3E827E54-8FEB-4645-A77F-D51B397ED043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10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20484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28302558-75D1-4542-9E5E-B9F68E3D4835}"/>
              </a:ext>
            </a:extLst>
          </p:cNvPr>
          <p:cNvGraphicFramePr>
            <a:graphicFrameLocks/>
          </p:cNvGraphicFramePr>
          <p:nvPr/>
        </p:nvGraphicFramePr>
        <p:xfrm>
          <a:off x="152400" y="1524000"/>
          <a:ext cx="89154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6051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1F718-1E78-4F65-848B-96B0BC134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dirty="0" err="1"/>
              <a:t>Results</a:t>
            </a:r>
            <a:endParaRPr lang="fr-FR" sz="2800" dirty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C3E852EC-18B0-499E-B122-90D7886E8800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11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21508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D7C34214-D3AF-4C6B-9618-60626428959B}"/>
              </a:ext>
            </a:extLst>
          </p:cNvPr>
          <p:cNvGraphicFramePr>
            <a:graphicFrameLocks/>
          </p:cNvGraphicFramePr>
          <p:nvPr/>
        </p:nvGraphicFramePr>
        <p:xfrm>
          <a:off x="152400" y="1524000"/>
          <a:ext cx="8763000" cy="518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71854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F6FDC-C26E-4F61-B2AD-D23B19361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0" y="873599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b="1" dirty="0" err="1"/>
              <a:t>Results</a:t>
            </a:r>
            <a:r>
              <a:rPr lang="fr-FR" sz="2800" b="1" dirty="0"/>
              <a:t>: Double </a:t>
            </a:r>
            <a:r>
              <a:rPr lang="fr-FR" sz="2800" b="1" dirty="0" err="1"/>
              <a:t>difference</a:t>
            </a:r>
            <a:r>
              <a:rPr lang="fr-FR" sz="2800" b="1" dirty="0"/>
              <a:t> </a:t>
            </a:r>
            <a:r>
              <a:rPr lang="fr-FR" sz="2800" b="1" dirty="0" err="1"/>
              <a:t>analysis</a:t>
            </a:r>
            <a:endParaRPr lang="fr-FR" sz="2800" b="1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0CEDCCF1-F1BC-4A9E-9B45-9075EB95C8D7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-1" y="1371600"/>
          <a:ext cx="8991601" cy="5272562"/>
        </p:xfrm>
        <a:graphic>
          <a:graphicData uri="http://schemas.openxmlformats.org/drawingml/2006/table">
            <a:tbl>
              <a:tblPr/>
              <a:tblGrid>
                <a:gridCol w="1433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95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89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9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64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Endline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9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BCC+Mobile</a:t>
                      </a: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garden</a:t>
                      </a: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(N=103)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BCC (N=102)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BCC+Mobile garden(N=111)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BCC (N=101)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DID (95%CI)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332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WAZ score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-1.06±1.36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-093±1.31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-1,09±1.29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-1.32±1.46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0.56(0.06-1.06)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332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 score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-0.46±2.61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-0.58±2.01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-0.66±1.69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-1.23±1.98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0.22(-0.14-0.60)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9483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WHZ score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-0.68±2.00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-0.57±2.18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-0.91±1.23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-0.83±1.1.19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-0.07(-0.40-0.25)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48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DDS Mother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4.81±2.06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3.38±2.73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5.04±1.92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4.13±2.11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0.22(-0.19-0.64)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48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DDS Children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1.14±0.45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0.63±0.63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3.24±1.74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3.01±1.36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0.90(0.35-1.45)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6350" marR="6350" marT="6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259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021801FB-3BC6-4828-87CD-DD21CDEF046D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12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22595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386" y="159461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31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679B368-3518-438F-A39C-B632E25AE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22860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fr-FR" sz="3600" b="1" dirty="0">
                <a:solidFill>
                  <a:schemeClr val="bg1"/>
                </a:solidFill>
              </a:rPr>
              <a:t>Conclusion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555" name="Espace réservé du contenu 7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9144000" cy="5105400"/>
          </a:xfrm>
        </p:spPr>
        <p:txBody>
          <a:bodyPr/>
          <a:lstStyle/>
          <a:p>
            <a:pPr marL="114300" indent="0">
              <a:buNone/>
            </a:pPr>
            <a:r>
              <a:rPr lang="en-US" altLang="en-US" sz="2800" dirty="0">
                <a:solidFill>
                  <a:srgbClr val="0000FF"/>
                </a:solidFill>
              </a:rPr>
              <a:t>Preliminary analysis have shown that:</a:t>
            </a:r>
          </a:p>
          <a:p>
            <a:r>
              <a:rPr lang="en-US" altLang="en-US" sz="2800" dirty="0"/>
              <a:t>Integrating agriculture and nutrition activities have the potential to impact mother dietary diversity and children growth</a:t>
            </a:r>
          </a:p>
          <a:p>
            <a:r>
              <a:rPr lang="en-US" altLang="en-US" sz="2800" i="1" dirty="0"/>
              <a:t>More effort on Behavior change communication are needed </a:t>
            </a:r>
            <a:r>
              <a:rPr lang="en-US" altLang="en-US" sz="2800" dirty="0"/>
              <a:t>to strongly impact children dietary diversity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The impact of project activities on child growth can be mediated trough improve child care, improved nutrition, hygiene and WASH practices </a:t>
            </a:r>
          </a:p>
        </p:txBody>
      </p:sp>
      <p:sp>
        <p:nvSpPr>
          <p:cNvPr id="23556" name="Espace réservé du numéro de diapositive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203200" y="7178675"/>
            <a:ext cx="2438400" cy="30638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0E691353-792E-4F79-AAC9-A881F0A77780}" type="slidenum">
              <a:rPr lang="en-GB" altLang="en-US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13</a:t>
            </a:fld>
            <a:endParaRPr lang="en-GB" altLang="en-US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23557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3" descr="G:\DCIM\153___05\IMG_39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25" y="5561013"/>
            <a:ext cx="19050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Image 10" descr="C:\Users\avrdc2\Desktop\PHOTOS DE SEPTEMBRE 2018\IMG_20180829_0955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4888" y="5526088"/>
            <a:ext cx="20415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Imag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675" y="5513388"/>
            <a:ext cx="204152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Imag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050" y="548640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96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253936F9-7060-3A40-AD08-9DE3610AF295}"/>
              </a:ext>
            </a:extLst>
          </p:cNvPr>
          <p:cNvSpPr txBox="1">
            <a:spLocks/>
          </p:cNvSpPr>
          <p:nvPr/>
        </p:nvSpPr>
        <p:spPr>
          <a:xfrm>
            <a:off x="164335" y="2667000"/>
            <a:ext cx="8991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lnSpc>
                <a:spcPts val="4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 dirty="0"/>
              <a:t>Evaluation of nutrition-sensitive-agriculture options in Mali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0035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/>
        </p:nvGraphicFramePr>
        <p:xfrm>
          <a:off x="0" y="762000"/>
          <a:ext cx="9133765" cy="6111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7628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248067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86505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961565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281740">
                <a:tc>
                  <a:txBody>
                    <a:bodyPr/>
                    <a:lstStyle/>
                    <a:p>
                      <a:r>
                        <a:rPr lang="en-US" sz="1200" dirty="0"/>
                        <a:t>Outcome no._ 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_1.1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_1.1.1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53739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/>
                        <a:t>MA2111-18</a:t>
                      </a:r>
                      <a:endParaRPr lang="fr-FR" sz="44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/>
                        <a:t>Evaluation of nutrition-sensitive-agriculture options in Mali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3739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Location/sites 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Mpessoba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Sirakélé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Sikasso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Region (Mali)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3739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April 2018 – 30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Sept.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594249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Deliverables achieved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home garden (nutrition garden) and monitoring_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Training in best nutrition practices and awareness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142435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S.I. domain and indicators for which data was collected – indicate metric and scale </a:t>
                      </a:r>
                      <a:r>
                        <a:rPr lang="en-US" sz="2000" b="1" dirty="0"/>
                        <a:t>:</a:t>
                      </a:r>
                      <a:r>
                        <a:rPr lang="en-US" sz="2000" b="1" baseline="0" dirty="0"/>
                        <a:t> </a:t>
                      </a: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 of households cultivating these crops in Mali, 2018</a:t>
                      </a:r>
                      <a:r>
                        <a:rPr lang="en-GB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2000" dirty="0">
                          <a:effectLst/>
                        </a:rPr>
                        <a:t> 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 equity, social cohesion at household level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Prevalence of children receiving a diet of minimum diversity (6-23 months old) (%)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2.Nutrition (household, women and children) dietary diversity scores, percentage of children consuming a minimum acceptable diet, prevalence of stunting and wasting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53739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Research team involved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Caroline M.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Sobgui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Honafing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Diarra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Awa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Konate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 Baptiste Tignegre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Alpha S.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Traore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16460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Farming systems research perspectives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 for social and behavior change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focus on dietary diversification and production and consumption of a large varieties of crops including cereals, legumes, tubers, fruits and also animal foods including poultry, eggs, small ruminants. 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fr-F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Activities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fr-F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linked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production </a:t>
                      </a:r>
                      <a:r>
                        <a:rPr lang="fr-F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activities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MA1114-18 (Training, </a:t>
                      </a:r>
                      <a:r>
                        <a:rPr lang="fr-F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sack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garden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set up)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livestock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aproach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women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babies) district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husbandry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(training, </a:t>
                      </a:r>
                      <a:r>
                        <a:rPr lang="fr-FR" sz="16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hygiene</a:t>
                      </a:r>
                      <a:r>
                        <a:rPr lang="fr-FR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fr-F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621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C:\Users\Caroline\Pictures\champs\ghana 3 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88" y="152400"/>
            <a:ext cx="2362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990600" y="2967038"/>
            <a:ext cx="7620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fr-FR" sz="2800" b="1" i="1">
                <a:solidFill>
                  <a:srgbClr val="00B050"/>
                </a:solidFill>
              </a:rPr>
              <a:t>Impact of behavior change communication and vegetable production on child growth and nutrition</a:t>
            </a:r>
            <a:endParaRPr lang="fr-FR" altLang="fr-FR" sz="2800" b="1" i="1">
              <a:solidFill>
                <a:srgbClr val="00B050"/>
              </a:solidFill>
            </a:endParaRPr>
          </a:p>
        </p:txBody>
      </p:sp>
      <p:pic>
        <p:nvPicPr>
          <p:cNvPr id="14340" name="Picture 7" descr="C:\Users\Caroline\Pictures\champs\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263" y="152400"/>
            <a:ext cx="25146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Image 25" descr="G:\DCIM\133___02\DSC030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6750" y="166688"/>
            <a:ext cx="20097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Image 11" descr="G:\DCIM\133___02\DSC029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75" y="152400"/>
            <a:ext cx="20478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Image1" descr="World Vegetable Center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88" y="6046788"/>
            <a:ext cx="2209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417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FA512-85E4-4D55-B762-A72A4A9B4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37599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fr-FR" dirty="0"/>
              <a:t>Integrated programs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847F08-F92C-440D-950D-5CCE84F4A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8275" y="2631703"/>
            <a:ext cx="4400550" cy="43513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Integration of agriculture and nutrition programs has the potential of improving the consumption of diversified and nutrient-rich diets, reduce incidence of infectious diseases, thereby leading to improved nutrition and health status of households in target communities.</a:t>
            </a:r>
            <a:endParaRPr lang="fr-FR" dirty="0"/>
          </a:p>
          <a:p>
            <a:pPr>
              <a:defRPr/>
            </a:pPr>
            <a:endParaRPr lang="fr-FR" dirty="0"/>
          </a:p>
        </p:txBody>
      </p:sp>
      <p:pic>
        <p:nvPicPr>
          <p:cNvPr id="1536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225" y="709613"/>
            <a:ext cx="22098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900" y="2366963"/>
            <a:ext cx="23622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225" y="4073525"/>
            <a:ext cx="235902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6" descr="2016-05-20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825" y="5030788"/>
            <a:ext cx="2058988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46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7FCCD-8FD2-4591-AB69-D5C1E1223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dirty="0" err="1"/>
              <a:t>Approach</a:t>
            </a:r>
            <a:endParaRPr lang="fr-FR" sz="2800" dirty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51459" y="1258094"/>
            <a:ext cx="8686800" cy="4351338"/>
          </a:xfrm>
        </p:spPr>
        <p:txBody>
          <a:bodyPr/>
          <a:lstStyle/>
          <a:p>
            <a:r>
              <a:rPr lang="en-US" altLang="fr-FR" sz="3200" dirty="0"/>
              <a:t>The sack garden approach was implemented in partnership with local communities. </a:t>
            </a:r>
          </a:p>
          <a:p>
            <a:r>
              <a:rPr lang="en-US" altLang="fr-FR" sz="3200" dirty="0"/>
              <a:t>The aim was:</a:t>
            </a:r>
          </a:p>
          <a:p>
            <a:pPr lvl="1"/>
            <a:r>
              <a:rPr lang="en-US" altLang="fr-FR" sz="2400" dirty="0"/>
              <a:t>Facilitate dietary diversification of complementary foods by bringing to household level a range of nutrient rich vegetables,</a:t>
            </a:r>
          </a:p>
          <a:p>
            <a:pPr lvl="1"/>
            <a:endParaRPr lang="en-US" altLang="fr-FR" sz="2400" dirty="0"/>
          </a:p>
          <a:p>
            <a:pPr lvl="1"/>
            <a:r>
              <a:rPr lang="en-US" altLang="fr-FR" sz="2400" dirty="0"/>
              <a:t>Solve the problem of land accessibility to women and poor availability and accessibility of nutrient rich vegetable at household level</a:t>
            </a:r>
          </a:p>
          <a:p>
            <a:pPr lvl="1"/>
            <a:endParaRPr lang="en-US" altLang="fr-FR" sz="2400" dirty="0"/>
          </a:p>
          <a:p>
            <a:pPr lvl="1"/>
            <a:r>
              <a:rPr lang="en-US" altLang="fr-FR" sz="2400" dirty="0"/>
              <a:t>Provided to target beneficiaries nutrition BCC and cooking demonstration to facilitate adoption of optimal complementary feeding practices</a:t>
            </a:r>
            <a:endParaRPr lang="fr-FR" altLang="fr-FR" sz="2400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9AA712A2-790E-47E4-A52D-2FB8694778B3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6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16389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602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893F-E70F-41E0-B374-1920EC77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dirty="0" err="1"/>
              <a:t>Methodology</a:t>
            </a:r>
            <a:endParaRPr lang="fr-FR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172453" y="1332792"/>
            <a:ext cx="8842205" cy="5525208"/>
          </a:xfrm>
        </p:spPr>
        <p:txBody>
          <a:bodyPr/>
          <a:lstStyle/>
          <a:p>
            <a:r>
              <a:rPr lang="fr-FR" altLang="fr-FR" sz="3200" b="1" dirty="0">
                <a:solidFill>
                  <a:srgbClr val="0000FF"/>
                </a:solidFill>
              </a:rPr>
              <a:t>Target: </a:t>
            </a:r>
            <a:r>
              <a:rPr lang="fr-FR" altLang="fr-FR" sz="3200" b="1" dirty="0"/>
              <a:t>120 intervention </a:t>
            </a:r>
            <a:r>
              <a:rPr lang="fr-FR" altLang="fr-FR" sz="3200" b="1" dirty="0" err="1"/>
              <a:t>households</a:t>
            </a:r>
            <a:r>
              <a:rPr lang="fr-FR" altLang="fr-FR" sz="3200" b="1" dirty="0"/>
              <a:t> </a:t>
            </a:r>
            <a:r>
              <a:rPr lang="fr-FR" altLang="fr-FR" sz="3200" dirty="0"/>
              <a:t>and </a:t>
            </a:r>
            <a:r>
              <a:rPr lang="fr-FR" altLang="fr-FR" sz="3200" b="1" dirty="0"/>
              <a:t>120 control </a:t>
            </a:r>
            <a:r>
              <a:rPr lang="fr-FR" altLang="fr-FR" sz="3200" b="1" dirty="0" err="1"/>
              <a:t>households</a:t>
            </a:r>
            <a:r>
              <a:rPr lang="fr-FR" altLang="fr-FR" sz="3200" dirty="0"/>
              <a:t> in Sikasso région (</a:t>
            </a:r>
            <a:r>
              <a:rPr lang="fr-FR" altLang="fr-FR" sz="2800" dirty="0"/>
              <a:t>M’</a:t>
            </a:r>
            <a:r>
              <a:rPr lang="fr-FR" altLang="fr-FR" sz="2800" dirty="0" err="1"/>
              <a:t>pessoba</a:t>
            </a:r>
            <a:r>
              <a:rPr lang="fr-FR" altLang="fr-FR" sz="2800" dirty="0"/>
              <a:t>, </a:t>
            </a:r>
            <a:r>
              <a:rPr lang="fr-FR" altLang="fr-FR" sz="2800" dirty="0" err="1"/>
              <a:t>Sirakélé</a:t>
            </a:r>
            <a:r>
              <a:rPr lang="fr-FR" altLang="fr-FR" sz="2800" dirty="0"/>
              <a:t>, </a:t>
            </a:r>
            <a:r>
              <a:rPr lang="fr-FR" altLang="fr-FR" sz="2800" dirty="0" err="1"/>
              <a:t>Molobala</a:t>
            </a:r>
            <a:r>
              <a:rPr lang="fr-FR" altLang="fr-FR" sz="2800" dirty="0"/>
              <a:t> et </a:t>
            </a:r>
            <a:r>
              <a:rPr lang="fr-FR" altLang="fr-FR" sz="2800" dirty="0" err="1"/>
              <a:t>Dialé</a:t>
            </a:r>
            <a:r>
              <a:rPr lang="fr-FR" altLang="fr-FR" sz="2800" dirty="0"/>
              <a:t>) </a:t>
            </a:r>
            <a:r>
              <a:rPr lang="fr-FR" altLang="fr-FR" sz="2800" dirty="0" err="1"/>
              <a:t>with</a:t>
            </a:r>
            <a:r>
              <a:rPr lang="fr-FR" altLang="fr-FR" sz="2800" dirty="0"/>
              <a:t> a</a:t>
            </a:r>
            <a:r>
              <a:rPr lang="fr-FR" altLang="fr-FR" sz="3200" dirty="0"/>
              <a:t> pair of </a:t>
            </a:r>
            <a:r>
              <a:rPr lang="fr-FR" altLang="fr-FR" sz="3200" dirty="0" err="1"/>
              <a:t>mother</a:t>
            </a:r>
            <a:r>
              <a:rPr lang="fr-FR" altLang="fr-FR" sz="3200" dirty="0"/>
              <a:t> and a </a:t>
            </a:r>
            <a:r>
              <a:rPr lang="fr-FR" altLang="fr-FR" sz="3200" dirty="0" err="1"/>
              <a:t>child</a:t>
            </a:r>
            <a:r>
              <a:rPr lang="fr-FR" altLang="fr-FR" sz="3200" dirty="0"/>
              <a:t> </a:t>
            </a:r>
            <a:r>
              <a:rPr lang="fr-FR" altLang="fr-FR" sz="3200" dirty="0" err="1"/>
              <a:t>aged</a:t>
            </a:r>
            <a:r>
              <a:rPr lang="fr-FR" altLang="fr-FR" sz="3200" dirty="0"/>
              <a:t> (4-8 </a:t>
            </a:r>
            <a:r>
              <a:rPr lang="fr-FR" altLang="fr-FR" sz="3200" dirty="0" err="1"/>
              <a:t>months</a:t>
            </a:r>
            <a:r>
              <a:rPr lang="fr-FR" altLang="fr-FR" sz="3200" dirty="0"/>
              <a:t>)</a:t>
            </a:r>
          </a:p>
          <a:p>
            <a:r>
              <a:rPr lang="fr-FR" altLang="fr-FR" sz="3200" dirty="0"/>
              <a:t>In </a:t>
            </a:r>
            <a:r>
              <a:rPr lang="fr-FR" altLang="fr-FR" sz="3200" dirty="0" err="1"/>
              <a:t>each</a:t>
            </a:r>
            <a:r>
              <a:rPr lang="fr-FR" altLang="fr-FR" sz="3200" dirty="0"/>
              <a:t> intervention </a:t>
            </a:r>
            <a:r>
              <a:rPr lang="fr-FR" altLang="fr-FR" sz="3200" dirty="0" err="1"/>
              <a:t>household</a:t>
            </a:r>
            <a:r>
              <a:rPr lang="fr-FR" altLang="fr-FR" sz="3200" dirty="0"/>
              <a:t>:</a:t>
            </a:r>
          </a:p>
          <a:p>
            <a:pPr lvl="1"/>
            <a:r>
              <a:rPr lang="fr-FR" altLang="fr-FR" sz="2400" dirty="0"/>
              <a:t>10 </a:t>
            </a:r>
            <a:r>
              <a:rPr lang="fr-FR" altLang="fr-FR" sz="2400" dirty="0" err="1"/>
              <a:t>vegetable</a:t>
            </a:r>
            <a:r>
              <a:rPr lang="fr-FR" altLang="fr-FR" sz="2400" dirty="0"/>
              <a:t> </a:t>
            </a:r>
            <a:r>
              <a:rPr lang="fr-FR" altLang="fr-FR" sz="2400" dirty="0" err="1"/>
              <a:t>sack</a:t>
            </a:r>
            <a:r>
              <a:rPr lang="fr-FR" altLang="fr-FR" sz="2400" dirty="0"/>
              <a:t> </a:t>
            </a:r>
            <a:r>
              <a:rPr lang="fr-FR" altLang="fr-FR" sz="2400" dirty="0" err="1"/>
              <a:t>gardens</a:t>
            </a:r>
            <a:r>
              <a:rPr lang="fr-FR" altLang="fr-FR" sz="2400" dirty="0"/>
              <a:t> </a:t>
            </a:r>
            <a:r>
              <a:rPr lang="fr-FR" altLang="fr-FR" sz="2400" dirty="0" err="1"/>
              <a:t>established</a:t>
            </a:r>
            <a:r>
              <a:rPr lang="fr-FR" altLang="fr-FR" sz="2400" dirty="0"/>
              <a:t> in </a:t>
            </a:r>
            <a:r>
              <a:rPr lang="fr-FR" altLang="fr-FR" sz="2400" dirty="0" err="1"/>
              <a:t>each</a:t>
            </a:r>
            <a:r>
              <a:rPr lang="fr-FR" altLang="fr-FR" sz="2400" dirty="0"/>
              <a:t> </a:t>
            </a:r>
            <a:r>
              <a:rPr lang="fr-FR" altLang="fr-FR" sz="2400" dirty="0" err="1"/>
              <a:t>target</a:t>
            </a:r>
            <a:r>
              <a:rPr lang="fr-FR" altLang="fr-FR" sz="2400" dirty="0"/>
              <a:t> </a:t>
            </a:r>
            <a:r>
              <a:rPr lang="fr-FR" altLang="fr-FR" sz="2400" dirty="0" err="1"/>
              <a:t>household</a:t>
            </a:r>
            <a:endParaRPr lang="fr-FR" altLang="fr-FR" sz="2400" dirty="0"/>
          </a:p>
          <a:p>
            <a:pPr lvl="1"/>
            <a:r>
              <a:rPr lang="fr-FR" altLang="fr-FR" sz="2400" dirty="0"/>
              <a:t>BCC, cooking </a:t>
            </a:r>
            <a:r>
              <a:rPr lang="fr-FR" altLang="fr-FR" sz="2400" dirty="0" err="1"/>
              <a:t>demonstration</a:t>
            </a:r>
            <a:r>
              <a:rPr lang="fr-FR" altLang="fr-FR" sz="2400" dirty="0"/>
              <a:t>, </a:t>
            </a:r>
            <a:r>
              <a:rPr lang="fr-FR" altLang="fr-FR" sz="2400" dirty="0" err="1"/>
              <a:t>household</a:t>
            </a:r>
            <a:r>
              <a:rPr lang="fr-FR" altLang="fr-FR" sz="2400" dirty="0"/>
              <a:t> </a:t>
            </a:r>
            <a:r>
              <a:rPr lang="fr-FR" altLang="fr-FR" sz="2400" dirty="0" err="1"/>
              <a:t>visits</a:t>
            </a:r>
            <a:r>
              <a:rPr lang="fr-FR" altLang="fr-FR" sz="2400" dirty="0"/>
              <a:t> and support on </a:t>
            </a:r>
            <a:r>
              <a:rPr lang="fr-FR" altLang="fr-FR" sz="2400" dirty="0" err="1"/>
              <a:t>vegetable</a:t>
            </a:r>
            <a:r>
              <a:rPr lang="fr-FR" altLang="fr-FR" sz="2400" dirty="0"/>
              <a:t> production </a:t>
            </a:r>
            <a:r>
              <a:rPr lang="fr-FR" altLang="fr-FR" sz="2400" dirty="0" err="1"/>
              <a:t>provided</a:t>
            </a:r>
            <a:r>
              <a:rPr lang="fr-FR" altLang="fr-FR" sz="2400" dirty="0"/>
              <a:t> to intervention </a:t>
            </a:r>
            <a:r>
              <a:rPr lang="fr-FR" altLang="fr-FR" sz="2400" dirty="0" err="1"/>
              <a:t>households</a:t>
            </a:r>
            <a:endParaRPr lang="fr-FR" altLang="fr-FR" sz="2400" dirty="0"/>
          </a:p>
          <a:p>
            <a:r>
              <a:rPr lang="fr-FR" altLang="fr-FR" sz="3200" dirty="0"/>
              <a:t>In control </a:t>
            </a:r>
            <a:r>
              <a:rPr lang="fr-FR" altLang="fr-FR" sz="3200" dirty="0" err="1"/>
              <a:t>households</a:t>
            </a:r>
            <a:r>
              <a:rPr lang="fr-FR" altLang="fr-FR" sz="3200" dirty="0"/>
              <a:t>:</a:t>
            </a:r>
          </a:p>
          <a:p>
            <a:pPr lvl="1"/>
            <a:r>
              <a:rPr lang="fr-FR" altLang="fr-FR" sz="2400" dirty="0" err="1"/>
              <a:t>Only</a:t>
            </a:r>
            <a:r>
              <a:rPr lang="fr-FR" altLang="fr-FR" sz="2400" dirty="0"/>
              <a:t> BCC on nutrition and WASH</a:t>
            </a:r>
            <a:endParaRPr lang="fr-FR" altLang="fr-FR" sz="1900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D9F17638-1143-4840-8134-92C253DBCA39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7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1741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90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6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90" y="2384785"/>
            <a:ext cx="4188144" cy="214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D37BA0-DFE6-4CE3-9510-ABC61C60F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4040188" cy="733425"/>
          </a:xfrm>
        </p:spPr>
        <p:txBody>
          <a:bodyPr/>
          <a:lstStyle/>
          <a:p>
            <a:pPr>
              <a:defRPr/>
            </a:pPr>
            <a:r>
              <a:rPr lang="fr-FR" sz="2400" dirty="0"/>
              <a:t>Mobile </a:t>
            </a:r>
            <a:r>
              <a:rPr lang="fr-FR" sz="2400" dirty="0" err="1"/>
              <a:t>gardens</a:t>
            </a:r>
            <a:endParaRPr lang="fr-FR" sz="240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484D28-43B8-4296-B2D6-BC63E1F2E053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821238" y="1412703"/>
            <a:ext cx="4041775" cy="731838"/>
          </a:xfrm>
        </p:spPr>
        <p:txBody>
          <a:bodyPr/>
          <a:lstStyle/>
          <a:p>
            <a:pPr>
              <a:defRPr/>
            </a:pPr>
            <a:r>
              <a:rPr lang="fr-FR" sz="2400" dirty="0"/>
              <a:t>Participants </a:t>
            </a:r>
            <a:r>
              <a:rPr lang="fr-FR" sz="2400" dirty="0" err="1"/>
              <a:t>demographic</a:t>
            </a:r>
            <a:r>
              <a:rPr lang="fr-FR" sz="2400" dirty="0"/>
              <a:t> data </a:t>
            </a:r>
          </a:p>
        </p:txBody>
      </p:sp>
      <p:sp>
        <p:nvSpPr>
          <p:cNvPr id="18436" name="Content Placeholder 2">
            <a:extLst>
              <a:ext uri="{FF2B5EF4-FFF2-40B4-BE49-F238E27FC236}">
                <a16:creationId xmlns:a16="http://schemas.microsoft.com/office/drawing/2014/main" id="{9FDCA35B-756F-486E-B805-8795D9D98ACA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0" y="1752600"/>
            <a:ext cx="4953000" cy="533400"/>
          </a:xfrm>
        </p:spPr>
        <p:txBody>
          <a:bodyPr/>
          <a:lstStyle/>
          <a:p>
            <a:pPr marL="114300" indent="0">
              <a:buNone/>
              <a:defRPr/>
            </a:pPr>
            <a:r>
              <a:rPr lang="fr-FR" altLang="fr-FR" sz="2000" b="1" dirty="0">
                <a:solidFill>
                  <a:srgbClr val="0000FF"/>
                </a:solidFill>
              </a:rPr>
              <a:t>1200 </a:t>
            </a:r>
            <a:r>
              <a:rPr lang="fr-FR" altLang="fr-FR" sz="2000" b="1" dirty="0" err="1">
                <a:solidFill>
                  <a:srgbClr val="0000FF"/>
                </a:solidFill>
              </a:rPr>
              <a:t>vegetable</a:t>
            </a:r>
            <a:r>
              <a:rPr lang="fr-FR" altLang="fr-FR" sz="2000" b="1" dirty="0">
                <a:solidFill>
                  <a:srgbClr val="0000FF"/>
                </a:solidFill>
              </a:rPr>
              <a:t> mobile </a:t>
            </a:r>
            <a:r>
              <a:rPr lang="fr-FR" altLang="fr-FR" sz="2000" b="1" dirty="0" err="1">
                <a:solidFill>
                  <a:srgbClr val="0000FF"/>
                </a:solidFill>
              </a:rPr>
              <a:t>sack</a:t>
            </a:r>
            <a:r>
              <a:rPr lang="fr-FR" altLang="fr-FR" sz="2000" b="1" dirty="0">
                <a:solidFill>
                  <a:srgbClr val="0000FF"/>
                </a:solidFill>
              </a:rPr>
              <a:t> </a:t>
            </a:r>
            <a:r>
              <a:rPr lang="fr-FR" altLang="fr-FR" sz="2000" b="1" dirty="0" err="1">
                <a:solidFill>
                  <a:srgbClr val="0000FF"/>
                </a:solidFill>
              </a:rPr>
              <a:t>gardens</a:t>
            </a:r>
            <a:r>
              <a:rPr lang="fr-FR" altLang="fr-FR" sz="2000" b="1" dirty="0">
                <a:solidFill>
                  <a:srgbClr val="0000FF"/>
                </a:solidFill>
              </a:rPr>
              <a:t> </a:t>
            </a:r>
            <a:r>
              <a:rPr lang="fr-FR" altLang="fr-FR" sz="2000" b="1" dirty="0" err="1">
                <a:solidFill>
                  <a:srgbClr val="0000FF"/>
                </a:solidFill>
              </a:rPr>
              <a:t>established</a:t>
            </a:r>
            <a:r>
              <a:rPr lang="fr-FR" altLang="fr-FR" sz="2000" b="1" dirty="0">
                <a:solidFill>
                  <a:srgbClr val="0000FF"/>
                </a:solidFill>
              </a:rPr>
              <a:t> </a:t>
            </a:r>
          </a:p>
          <a:p>
            <a:pPr>
              <a:defRPr/>
            </a:pPr>
            <a:endParaRPr lang="fr-FR" altLang="fr-FR" sz="1900" dirty="0">
              <a:solidFill>
                <a:srgbClr val="FF0000"/>
              </a:solidFill>
            </a:endParaRPr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  <a:p>
            <a:pPr marL="0" indent="0">
              <a:buFont typeface="Wingdings 2" panose="05020102010507070707" pitchFamily="18" charset="2"/>
              <a:buNone/>
              <a:defRPr/>
            </a:pPr>
            <a:endParaRPr lang="fr-FR" altLang="fr-FR" sz="1900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BCE33D5D-5FAC-4A99-88B7-C7B49966D9D5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4262078" y="2257784"/>
          <a:ext cx="4729522" cy="4600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1914"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Intervention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Control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600">
                <a:tc>
                  <a:txBody>
                    <a:bodyPr/>
                    <a:lstStyle/>
                    <a:p>
                      <a:r>
                        <a:rPr lang="fr-FR" sz="2400" dirty="0" err="1"/>
                        <a:t>Mean</a:t>
                      </a:r>
                      <a:r>
                        <a:rPr lang="fr-FR" sz="2400" dirty="0"/>
                        <a:t> </a:t>
                      </a:r>
                      <a:r>
                        <a:rPr lang="fr-FR" sz="2400" dirty="0" err="1"/>
                        <a:t>age</a:t>
                      </a:r>
                      <a:r>
                        <a:rPr lang="fr-FR" sz="2400" dirty="0"/>
                        <a:t> of </a:t>
                      </a:r>
                      <a:r>
                        <a:rPr lang="fr-FR" sz="2400" dirty="0" err="1"/>
                        <a:t>mothers</a:t>
                      </a:r>
                      <a:endParaRPr lang="fr-FR" sz="24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28.18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27.36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5600">
                <a:tc>
                  <a:txBody>
                    <a:bodyPr/>
                    <a:lstStyle/>
                    <a:p>
                      <a:r>
                        <a:rPr lang="fr-FR" sz="2400" dirty="0" err="1"/>
                        <a:t>Mean</a:t>
                      </a:r>
                      <a:r>
                        <a:rPr lang="fr-FR" sz="2400" dirty="0"/>
                        <a:t> </a:t>
                      </a:r>
                      <a:r>
                        <a:rPr lang="fr-FR" sz="2400" dirty="0" err="1"/>
                        <a:t>age</a:t>
                      </a:r>
                      <a:r>
                        <a:rPr lang="fr-FR" sz="2400" dirty="0"/>
                        <a:t> of </a:t>
                      </a:r>
                      <a:r>
                        <a:rPr lang="fr-FR" sz="2400" dirty="0" err="1"/>
                        <a:t>children</a:t>
                      </a:r>
                      <a:endParaRPr lang="fr-FR" sz="24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6.83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6.05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7101">
                <a:tc>
                  <a:txBody>
                    <a:bodyPr/>
                    <a:lstStyle/>
                    <a:p>
                      <a:r>
                        <a:rPr lang="fr-FR" sz="2400" dirty="0" err="1"/>
                        <a:t>Sex</a:t>
                      </a:r>
                      <a:r>
                        <a:rPr lang="fr-FR" sz="2400" dirty="0"/>
                        <a:t> of </a:t>
                      </a:r>
                      <a:r>
                        <a:rPr lang="fr-FR" sz="2400" dirty="0" err="1"/>
                        <a:t>children</a:t>
                      </a:r>
                      <a:endParaRPr lang="fr-FR" sz="2400" dirty="0"/>
                    </a:p>
                    <a:p>
                      <a:r>
                        <a:rPr lang="fr-FR" sz="2400" i="1" dirty="0">
                          <a:solidFill>
                            <a:srgbClr val="FF0000"/>
                          </a:solidFill>
                        </a:rPr>
                        <a:t>Girl </a:t>
                      </a:r>
                    </a:p>
                    <a:p>
                      <a:r>
                        <a:rPr lang="fr-FR" sz="2400" i="1" dirty="0">
                          <a:solidFill>
                            <a:srgbClr val="FF0000"/>
                          </a:solidFill>
                        </a:rPr>
                        <a:t>Boy 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  <a:p>
                      <a:pPr algn="ctr"/>
                      <a:endParaRPr lang="fr-FR" sz="2400" dirty="0"/>
                    </a:p>
                    <a:p>
                      <a:pPr algn="ctr"/>
                      <a:r>
                        <a:rPr lang="fr-FR" sz="2400" dirty="0"/>
                        <a:t>48</a:t>
                      </a:r>
                    </a:p>
                    <a:p>
                      <a:pPr algn="ctr"/>
                      <a:r>
                        <a:rPr lang="fr-FR" sz="2400" dirty="0"/>
                        <a:t>52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  <a:p>
                      <a:pPr algn="ctr"/>
                      <a:endParaRPr lang="fr-FR" sz="2400" dirty="0"/>
                    </a:p>
                    <a:p>
                      <a:pPr algn="ctr"/>
                      <a:r>
                        <a:rPr lang="fr-FR" sz="2400" dirty="0"/>
                        <a:t>55</a:t>
                      </a:r>
                    </a:p>
                    <a:p>
                      <a:pPr algn="ctr"/>
                      <a:r>
                        <a:rPr lang="fr-FR" sz="2400" dirty="0"/>
                        <a:t>45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03FB4E0-3017-4385-9C38-7D8C78629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800" dirty="0" err="1"/>
              <a:t>Results</a:t>
            </a:r>
            <a:endParaRPr lang="fr-FR" sz="2800" dirty="0"/>
          </a:p>
        </p:txBody>
      </p:sp>
      <p:pic>
        <p:nvPicPr>
          <p:cNvPr id="18464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0600" y="4528556"/>
            <a:ext cx="5252678" cy="286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284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D1EF4-BE3B-474C-9946-0685CEA7B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531225" cy="873125"/>
          </a:xfrm>
        </p:spPr>
        <p:txBody>
          <a:bodyPr/>
          <a:lstStyle/>
          <a:p>
            <a:pPr>
              <a:defRPr/>
            </a:pPr>
            <a:r>
              <a:rPr lang="fr-FR" sz="2800" dirty="0" err="1"/>
              <a:t>Results</a:t>
            </a:r>
            <a:endParaRPr lang="fr-FR" sz="2800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fld id="{E8948706-A1A0-40E8-8772-5BC7519572BC}" type="slidenum">
              <a:rPr lang="en-US" altLang="fr-FR" smtClean="0">
                <a:solidFill>
                  <a:srgbClr val="595959"/>
                </a:solidFill>
                <a:latin typeface="Arial" panose="020B0604020202020204" pitchFamily="34" charset="0"/>
              </a:rPr>
              <a:pPr/>
              <a:t>9</a:t>
            </a:fld>
            <a:r>
              <a:rPr lang="en-US" altLang="fr-FR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pic>
        <p:nvPicPr>
          <p:cNvPr id="19460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025525"/>
            <a:ext cx="50482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D9DBCBCD-897F-4AFA-B6F3-0CB516F0952C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304800" y="1676400"/>
          <a:ext cx="85979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16366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theme/_rels/themeOverr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Civic">
    <a:fillStyleLst>
      <a:solidFill>
        <a:schemeClr val="phClr"/>
      </a:solidFill>
      <a:solidFill>
        <a:schemeClr val="phClr">
          <a:tint val="45000"/>
        </a:schemeClr>
      </a:solidFill>
      <a:solidFill>
        <a:schemeClr val="phClr">
          <a:tint val="95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1429" cap="flat" cmpd="sng" algn="ctr">
        <a:solidFill>
          <a:schemeClr val="phClr"/>
        </a:solidFill>
        <a:prstDash val="sysDash"/>
      </a:ln>
      <a:ln w="200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phClr">
              <a:shade val="70000"/>
              <a:satMod val="105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Civic">
    <a:fillStyleLst>
      <a:solidFill>
        <a:schemeClr val="phClr"/>
      </a:solidFill>
      <a:solidFill>
        <a:schemeClr val="phClr">
          <a:tint val="45000"/>
        </a:schemeClr>
      </a:solidFill>
      <a:solidFill>
        <a:schemeClr val="phClr">
          <a:tint val="95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1429" cap="flat" cmpd="sng" algn="ctr">
        <a:solidFill>
          <a:schemeClr val="phClr"/>
        </a:solidFill>
        <a:prstDash val="sysDash"/>
      </a:ln>
      <a:ln w="200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phClr">
              <a:shade val="70000"/>
              <a:satMod val="105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Civic">
    <a:fillStyleLst>
      <a:solidFill>
        <a:schemeClr val="phClr"/>
      </a:solidFill>
      <a:solidFill>
        <a:schemeClr val="phClr">
          <a:tint val="45000"/>
        </a:schemeClr>
      </a:solidFill>
      <a:solidFill>
        <a:schemeClr val="phClr">
          <a:tint val="95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1429" cap="flat" cmpd="sng" algn="ctr">
        <a:solidFill>
          <a:schemeClr val="phClr"/>
        </a:solidFill>
        <a:prstDash val="sysDash"/>
      </a:ln>
      <a:ln w="200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phClr">
              <a:shade val="70000"/>
              <a:satMod val="105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9f5e9607-a28b-487e-b093-da60e75ee10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186</TotalTime>
  <Words>756</Words>
  <Application>Microsoft Macintosh PowerPoint</Application>
  <PresentationFormat>On-screen Show (4:3)</PresentationFormat>
  <Paragraphs>142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Georgia</vt:lpstr>
      <vt:lpstr>Gill Sans</vt:lpstr>
      <vt:lpstr>Wingdings</vt:lpstr>
      <vt:lpstr>Wingdings 2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Integrated programs</vt:lpstr>
      <vt:lpstr>Approach</vt:lpstr>
      <vt:lpstr>Methodology</vt:lpstr>
      <vt:lpstr>Results</vt:lpstr>
      <vt:lpstr>Results</vt:lpstr>
      <vt:lpstr>Results</vt:lpstr>
      <vt:lpstr>Results</vt:lpstr>
      <vt:lpstr>Results: Double difference analysis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127</cp:revision>
  <cp:lastPrinted>2011-10-06T11:45:23Z</cp:lastPrinted>
  <dcterms:created xsi:type="dcterms:W3CDTF">2018-05-19T10:21:56Z</dcterms:created>
  <dcterms:modified xsi:type="dcterms:W3CDTF">2019-06-02T07:01:35Z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